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41" r:id="rId5"/>
    <p:sldId id="348" r:id="rId6"/>
    <p:sldId id="349" r:id="rId7"/>
    <p:sldId id="350" r:id="rId8"/>
    <p:sldId id="356" r:id="rId9"/>
    <p:sldId id="351" r:id="rId10"/>
    <p:sldId id="360" r:id="rId11"/>
    <p:sldId id="353" r:id="rId12"/>
    <p:sldId id="354" r:id="rId13"/>
    <p:sldId id="362" r:id="rId14"/>
    <p:sldId id="361" r:id="rId15"/>
    <p:sldId id="363" r:id="rId16"/>
    <p:sldId id="364" r:id="rId17"/>
    <p:sldId id="365" r:id="rId18"/>
    <p:sldId id="369" r:id="rId19"/>
    <p:sldId id="370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00FF"/>
    <a:srgbClr val="0066FF"/>
    <a:srgbClr val="000000"/>
    <a:srgbClr val="009900"/>
    <a:srgbClr val="008000"/>
    <a:srgbClr val="000066"/>
    <a:srgbClr val="FFC424"/>
    <a:srgbClr val="719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7570" autoAdjust="0"/>
  </p:normalViewPr>
  <p:slideViewPr>
    <p:cSldViewPr>
      <p:cViewPr varScale="1">
        <p:scale>
          <a:sx n="109" d="100"/>
          <a:sy n="109" d="100"/>
        </p:scale>
        <p:origin x="1986" y="84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notesViewPr>
    <p:cSldViewPr>
      <p:cViewPr varScale="1">
        <p:scale>
          <a:sx n="54" d="100"/>
          <a:sy n="54" d="100"/>
        </p:scale>
        <p:origin x="-190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43099-33A4-459A-8370-01ADAB48557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519F-98F3-4CF2-9452-3FBB2D2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092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93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092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86" y="4416268"/>
            <a:ext cx="5030029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47"/>
            <a:ext cx="2972007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092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93" y="8830947"/>
            <a:ext cx="2972007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0926">
              <a:defRPr sz="1200">
                <a:latin typeface="Arial" charset="0"/>
              </a:defRPr>
            </a:lvl1pPr>
          </a:lstStyle>
          <a:p>
            <a:fld id="{C58D76E4-CCF0-4814-93FE-BA0A7508E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9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Add:</a:t>
            </a:r>
            <a:r>
              <a:rPr lang="en-US" baseline="0" dirty="0" smtClean="0"/>
              <a:t>  </a:t>
            </a:r>
            <a:r>
              <a:rPr lang="en-US" dirty="0" smtClean="0"/>
              <a:t>Lithium Battery Shipment Prohibition  APO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paying import duties to the delivery service. A refund</a:t>
            </a:r>
            <a:r>
              <a:rPr lang="en-US" baseline="0" dirty="0" smtClean="0"/>
              <a:t> is not possible!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</a:t>
            </a:r>
            <a:r>
              <a:rPr lang="en-US" baseline="0" dirty="0" smtClean="0"/>
              <a:t> obtain a L-form, the VIN must be provided. The German Vehicle Registration  can be provided or some other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76E4-CCF0-4814-93FE-BA0A7508E4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9218"/>
            <a:ext cx="7772400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381001"/>
            <a:ext cx="6400800" cy="5745163"/>
          </a:xfrm>
          <a:prstGeom prst="rect">
            <a:avLst/>
          </a:prstGeom>
        </p:spPr>
        <p:txBody>
          <a:bodyPr vert="eaVert"/>
          <a:lstStyle>
            <a:lvl1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9596" y="395289"/>
            <a:ext cx="677108" cy="57308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914400" y="838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1066800" y="9144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369332"/>
          </a:xfrm>
        </p:spPr>
        <p:txBody>
          <a:bodyPr anchor="t"/>
          <a:lstStyle>
            <a:lvl1pPr algn="l">
              <a:defRPr sz="24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30444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457200" y="2209801"/>
            <a:ext cx="4038600" cy="39163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630444" y="2209801"/>
            <a:ext cx="4038600" cy="39163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581401" y="990601"/>
            <a:ext cx="5087644" cy="513556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1"/>
            <a:ext cx="3008313" cy="5135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923" y="5009846"/>
            <a:ext cx="5486400" cy="215444"/>
          </a:xfrm>
        </p:spPr>
        <p:txBody>
          <a:bodyPr anchor="b"/>
          <a:lstStyle>
            <a:lvl1pPr algn="l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7800" y="1063626"/>
            <a:ext cx="5486400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923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39175" y="6562726"/>
            <a:ext cx="457200" cy="238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gray">
          <a:xfrm>
            <a:off x="1809749" y="392750"/>
            <a:ext cx="7334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00929_US_Army_Europe_star_logo_fina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533400" cy="914399"/>
          </a:xfrm>
          <a:prstGeom prst="rect">
            <a:avLst/>
          </a:prstGeom>
        </p:spPr>
      </p:pic>
      <p:sp>
        <p:nvSpPr>
          <p:cNvPr id="1308674" name="Rectangle 2"/>
          <p:cNvSpPr>
            <a:spLocks noChangeArrowheads="1"/>
          </p:cNvSpPr>
          <p:nvPr/>
        </p:nvSpPr>
        <p:spPr bwMode="auto">
          <a:xfrm>
            <a:off x="27669" y="914399"/>
            <a:ext cx="8963931" cy="555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914401" y="411070"/>
            <a:ext cx="8173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US FORCES CUSTOMS EUROPE</a:t>
            </a:r>
          </a:p>
        </p:txBody>
      </p:sp>
      <p:sp>
        <p:nvSpPr>
          <p:cNvPr id="1308677" name="Text Box 5"/>
          <p:cNvSpPr txBox="1">
            <a:spLocks noChangeArrowheads="1"/>
          </p:cNvSpPr>
          <p:nvPr/>
        </p:nvSpPr>
        <p:spPr bwMode="gray">
          <a:xfrm>
            <a:off x="60326" y="6535739"/>
            <a:ext cx="29065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US" sz="1100" b="1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SOLDIERS, STRONG TEAMS!</a:t>
            </a:r>
          </a:p>
        </p:txBody>
      </p:sp>
      <p:sp>
        <p:nvSpPr>
          <p:cNvPr id="1308679" name="Text Box 7"/>
          <p:cNvSpPr txBox="1">
            <a:spLocks noChangeArrowheads="1"/>
          </p:cNvSpPr>
          <p:nvPr/>
        </p:nvSpPr>
        <p:spPr bwMode="gray">
          <a:xfrm>
            <a:off x="3720151" y="25401"/>
            <a:ext cx="1700212" cy="3302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UNCLASSIFIED</a:t>
            </a:r>
          </a:p>
        </p:txBody>
      </p:sp>
      <p:sp>
        <p:nvSpPr>
          <p:cNvPr id="1308681" name="Text Box 9"/>
          <p:cNvSpPr txBox="1">
            <a:spLocks noChangeArrowheads="1"/>
          </p:cNvSpPr>
          <p:nvPr/>
        </p:nvSpPr>
        <p:spPr bwMode="gray">
          <a:xfrm>
            <a:off x="7239000" y="654215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9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July 2020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of 2203 JAN 2012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5444564" y="6542145"/>
            <a:ext cx="17944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Ramstein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stoms Briefing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86675" y="6622101"/>
            <a:ext cx="457200" cy="238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914400" y="838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1066800" y="9144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7"/>
          <p:cNvSpPr txBox="1">
            <a:spLocks noChangeArrowheads="1"/>
          </p:cNvSpPr>
          <p:nvPr userDrawn="1"/>
        </p:nvSpPr>
        <p:spPr bwMode="gray">
          <a:xfrm>
            <a:off x="3721895" y="6492964"/>
            <a:ext cx="1700212" cy="33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720" rIns="45720" anchor="ctr" anchorCtr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rgbClr val="009900"/>
                </a:solidFill>
                <a:latin typeface="+mn-lt"/>
                <a:ea typeface="ＭＳ Ｐゴシック" pitchFamily="16" charset="-128"/>
                <a:cs typeface="+mn-cs"/>
              </a:rPr>
              <a:t>UNCLASSIFIED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914400" y="6553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1066800" y="64770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400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000" b="1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/>
          <a:p>
            <a:r>
              <a:rPr lang="en-US" dirty="0" smtClean="0"/>
              <a:t>USA Customs Agency - Europe</a:t>
            </a:r>
            <a:endParaRPr lang="en-US" dirty="0"/>
          </a:p>
        </p:txBody>
      </p:sp>
      <p:pic>
        <p:nvPicPr>
          <p:cNvPr id="7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5450" y="1600200"/>
            <a:ext cx="8229600" cy="4876799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US FORCES CUSTOMS NEWCOMER’S BRIEFING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8" name="Picture 103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184900" cy="211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29736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 IMPORTS INTO GERMANY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</a:t>
            </a:r>
            <a:r>
              <a:rPr lang="en-US" sz="1800" dirty="0" smtClean="0"/>
              <a:t>Import/Export Certificate/Purchase Permit</a:t>
            </a:r>
          </a:p>
          <a:p>
            <a:pPr algn="ctr">
              <a:buNone/>
            </a:pPr>
            <a:r>
              <a:rPr lang="en-US" sz="1800" dirty="0" smtClean="0"/>
              <a:t>Contact your local US Forces Customs office for any assistance for the import on any items to a German civilian address.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Note: Have in mind that before </a:t>
            </a:r>
            <a:r>
              <a:rPr lang="en-US" sz="1800" dirty="0">
                <a:solidFill>
                  <a:srgbClr val="C00000"/>
                </a:solidFill>
              </a:rPr>
              <a:t>paying import duties to the delivery </a:t>
            </a:r>
            <a:r>
              <a:rPr lang="en-US" sz="1800" dirty="0" smtClean="0">
                <a:solidFill>
                  <a:srgbClr val="C00000"/>
                </a:solidFill>
              </a:rPr>
              <a:t>service, a </a:t>
            </a:r>
            <a:r>
              <a:rPr lang="en-US" sz="1800" dirty="0">
                <a:solidFill>
                  <a:srgbClr val="C00000"/>
                </a:solidFill>
              </a:rPr>
              <a:t>refund is not possible!</a:t>
            </a:r>
          </a:p>
          <a:p>
            <a:pPr algn="ctr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jesse.bond\Desktop\Clip Art\fed 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886200"/>
            <a:ext cx="1524000" cy="838200"/>
          </a:xfrm>
          <a:prstGeom prst="rect">
            <a:avLst/>
          </a:prstGeom>
          <a:noFill/>
        </p:spPr>
      </p:pic>
      <p:pic>
        <p:nvPicPr>
          <p:cNvPr id="30723" name="Picture 3" descr="C:\Users\jesse.bond\Desktop\Clip Art\u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953000"/>
            <a:ext cx="1352551" cy="1485900"/>
          </a:xfrm>
          <a:prstGeom prst="rect">
            <a:avLst/>
          </a:prstGeom>
          <a:noFill/>
        </p:spPr>
      </p:pic>
      <p:pic>
        <p:nvPicPr>
          <p:cNvPr id="30724" name="Picture 4" descr="C:\Users\jesse.bond\Desktop\Clip Art\dh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257800"/>
            <a:ext cx="1981200" cy="542925"/>
          </a:xfrm>
          <a:prstGeom prst="rect">
            <a:avLst/>
          </a:prstGeom>
          <a:noFill/>
        </p:spPr>
      </p:pic>
      <p:pic>
        <p:nvPicPr>
          <p:cNvPr id="30725" name="Picture 5" descr="C:\Users\jesse.bond\Desktop\Clip Art\trans glob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1905000" cy="638175"/>
          </a:xfrm>
          <a:prstGeom prst="rect">
            <a:avLst/>
          </a:prstGeom>
          <a:noFill/>
        </p:spPr>
      </p:pic>
      <p:pic>
        <p:nvPicPr>
          <p:cNvPr id="30726" name="Picture 6" descr="C:\Users\jesse.bond\Desktop\Clip Art\deutsche po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038600"/>
            <a:ext cx="1676400" cy="990600"/>
          </a:xfrm>
          <a:prstGeom prst="rect">
            <a:avLst/>
          </a:prstGeom>
          <a:noFill/>
        </p:spPr>
      </p:pic>
      <p:pic>
        <p:nvPicPr>
          <p:cNvPr id="30727" name="Picture 7" descr="C:\Users\jesse.bond\Desktop\Clip Art\mayflow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181600"/>
            <a:ext cx="1428751" cy="107632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 smtClean="0"/>
              <a:t>                 </a:t>
            </a:r>
            <a:r>
              <a:rPr lang="en-US" dirty="0" smtClean="0"/>
              <a:t>Transferring Items to Non-ID Card</a:t>
            </a:r>
          </a:p>
          <a:p>
            <a:pPr>
              <a:buNone/>
            </a:pPr>
            <a:r>
              <a:rPr lang="en-US" dirty="0" smtClean="0"/>
              <a:t>                                      Holders</a:t>
            </a:r>
          </a:p>
          <a:p>
            <a:pPr eaLnBrk="1" hangingPunct="1"/>
            <a:r>
              <a:rPr lang="en-US" sz="1800" dirty="0" smtClean="0"/>
              <a:t>       Must obtain Customs Transfer Document</a:t>
            </a:r>
          </a:p>
          <a:p>
            <a:pPr eaLnBrk="1" hangingPunct="1"/>
            <a:r>
              <a:rPr lang="en-US" sz="1800" dirty="0" smtClean="0"/>
              <a:t>       To transfer personal property items imported duty-free or</a:t>
            </a:r>
          </a:p>
          <a:p>
            <a:pPr eaLnBrk="1" hangingPunct="1">
              <a:buNone/>
            </a:pPr>
            <a:r>
              <a:rPr lang="en-US" sz="1800" dirty="0" smtClean="0"/>
              <a:t>             purchased tax-free to non-ID card holders</a:t>
            </a:r>
          </a:p>
          <a:p>
            <a:pPr eaLnBrk="1" hangingPunct="1"/>
            <a:r>
              <a:rPr lang="en-US" sz="1800" dirty="0" smtClean="0"/>
              <a:t>       ALL Vehicle sales/transfers </a:t>
            </a:r>
          </a:p>
          <a:p>
            <a:pPr eaLnBrk="1" hangingPunct="1"/>
            <a:r>
              <a:rPr lang="en-US" sz="1800" dirty="0" smtClean="0"/>
              <a:t>       ALL Personally owned firearms 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                        </a:t>
            </a:r>
            <a:r>
              <a:rPr lang="en-US" sz="1600" u="sng" dirty="0" smtClean="0">
                <a:solidFill>
                  <a:srgbClr val="CC0000"/>
                </a:solidFill>
              </a:rPr>
              <a:t>NOTE:</a:t>
            </a:r>
            <a:r>
              <a:rPr lang="en-US" sz="1600" dirty="0" smtClean="0">
                <a:solidFill>
                  <a:srgbClr val="CC0000"/>
                </a:solidFill>
              </a:rPr>
              <a:t>  Items must be in possession of seller for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                                                    at least 6 months.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r>
              <a:rPr lang="en-US" kern="0" dirty="0" smtClean="0">
                <a:solidFill>
                  <a:schemeClr val="tx1"/>
                </a:solidFill>
              </a:rPr>
              <a:t>12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jesse.bond\Desktop\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2755880" cy="1691382"/>
          </a:xfrm>
          <a:prstGeom prst="rect">
            <a:avLst/>
          </a:prstGeom>
          <a:noFill/>
        </p:spPr>
      </p:pic>
      <p:pic>
        <p:nvPicPr>
          <p:cNvPr id="23557" name="Picture 5" descr="C:\Users\jesse.bond\Desktop\Clip Art\100e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2895600" cy="169411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Authority to operate an </a:t>
            </a:r>
          </a:p>
          <a:p>
            <a:pPr algn="ctr">
              <a:buNone/>
            </a:pPr>
            <a:r>
              <a:rPr lang="en-US" dirty="0" smtClean="0"/>
              <a:t>USAREUR plated POV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    Authority to Operate a USAREUR-Plated POV by visiting non dependent family members and friends may be requested at any U.S. Forces Customs Field Office.</a:t>
            </a:r>
          </a:p>
          <a:p>
            <a:pPr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    </a:t>
            </a:r>
          </a:p>
          <a:p>
            <a:pPr>
              <a:buNone/>
            </a:pPr>
            <a:endParaRPr lang="en-US" sz="16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      </a:t>
            </a:r>
            <a:r>
              <a:rPr lang="en-US" sz="1600" u="sng" dirty="0" smtClean="0">
                <a:solidFill>
                  <a:srgbClr val="CC0000"/>
                </a:solidFill>
              </a:rPr>
              <a:t>NOTE</a:t>
            </a:r>
            <a:r>
              <a:rPr lang="en-US" sz="1600" dirty="0" smtClean="0">
                <a:solidFill>
                  <a:srgbClr val="CC0000"/>
                </a:solidFill>
              </a:rPr>
              <a:t>:  Persons residing or intending to </a:t>
            </a:r>
            <a:r>
              <a:rPr lang="en-US" sz="1600" dirty="0" smtClean="0">
                <a:solidFill>
                  <a:srgbClr val="C00000"/>
                </a:solidFill>
              </a:rPr>
              <a:t>reside</a:t>
            </a:r>
            <a:r>
              <a:rPr lang="en-US" sz="1600" dirty="0" smtClean="0">
                <a:solidFill>
                  <a:srgbClr val="CC0000"/>
                </a:solidFill>
              </a:rPr>
              <a:t> in Germany are NOT authorized.  May not use Fuel Ration Card when re-fueling vehicle 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13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jesse.bond\Desktop\Clip Art\bm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05400"/>
            <a:ext cx="1276350" cy="1276350"/>
          </a:xfrm>
          <a:prstGeom prst="rect">
            <a:avLst/>
          </a:prstGeom>
          <a:noFill/>
        </p:spPr>
      </p:pic>
      <p:pic>
        <p:nvPicPr>
          <p:cNvPr id="24580" name="Picture 4" descr="C:\Users\jesse.bond\Desktop\Clip Art\che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181600"/>
            <a:ext cx="1428750" cy="1114425"/>
          </a:xfrm>
          <a:prstGeom prst="rect">
            <a:avLst/>
          </a:prstGeom>
          <a:noFill/>
        </p:spPr>
      </p:pic>
      <p:pic>
        <p:nvPicPr>
          <p:cNvPr id="24581" name="Picture 5" descr="C:\Users\jesse.bond\Desktop\Clip Art\fo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181600"/>
            <a:ext cx="1581150" cy="1228725"/>
          </a:xfrm>
          <a:prstGeom prst="rect">
            <a:avLst/>
          </a:prstGeom>
          <a:noFill/>
        </p:spPr>
      </p:pic>
      <p:pic>
        <p:nvPicPr>
          <p:cNvPr id="24582" name="Picture 6" descr="C:\Users\jesse.bond\Desktop\Clip Art\merced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181600"/>
            <a:ext cx="1171575" cy="1219200"/>
          </a:xfrm>
          <a:prstGeom prst="rect">
            <a:avLst/>
          </a:prstGeom>
          <a:noFill/>
        </p:spPr>
      </p:pic>
      <p:pic>
        <p:nvPicPr>
          <p:cNvPr id="24583" name="Picture 7" descr="C:\Users\jesse.bond\Desktop\Clip Art\porsch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81600"/>
            <a:ext cx="1143000" cy="1257300"/>
          </a:xfrm>
          <a:prstGeom prst="rect">
            <a:avLst/>
          </a:prstGeom>
          <a:noFill/>
        </p:spPr>
      </p:pic>
      <p:pic>
        <p:nvPicPr>
          <p:cNvPr id="24584" name="Picture 8" descr="C:\Users\jesse.bond\Desktop\Clip Art\toyo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334000"/>
            <a:ext cx="1428750" cy="9334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14401"/>
            <a:ext cx="9144000" cy="5211764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US Forces POL Short Term</a:t>
            </a:r>
          </a:p>
          <a:p>
            <a:pPr algn="ctr">
              <a:buNone/>
            </a:pPr>
            <a:r>
              <a:rPr lang="en-US" dirty="0" smtClean="0"/>
              <a:t> Fuel Authorization Certificate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                                                        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r>
              <a:rPr lang="en-US" kern="0" dirty="0" smtClean="0">
                <a:solidFill>
                  <a:schemeClr val="tx1"/>
                </a:solidFill>
              </a:rPr>
              <a:t>14</a:t>
            </a:r>
            <a:endParaRPr lang="en-US" kern="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>
          <a:xfrm>
            <a:off x="4630444" y="2590800"/>
            <a:ext cx="4513556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/>
              <a:t>	</a:t>
            </a:r>
            <a:r>
              <a:rPr lang="en-US" sz="1600" u="sng" dirty="0" smtClean="0"/>
              <a:t>Required Documents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German rental contract (Name of authorized person/s must be annotated on contract). 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German Vehicle Registration           </a:t>
            </a:r>
            <a:r>
              <a:rPr lang="en-US" sz="1600" dirty="0" smtClean="0">
                <a:solidFill>
                  <a:srgbClr val="00CC00"/>
                </a:solidFill>
              </a:rPr>
              <a:t>(Green Form)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Military 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USAREUR License or assignment orders. (Verification of Status).</a:t>
            </a:r>
          </a:p>
          <a:p>
            <a:endParaRPr lang="en-US" sz="1600" dirty="0"/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jesse.bond\Desktop\Clip Art\her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0"/>
            <a:ext cx="1905000" cy="904875"/>
          </a:xfrm>
          <a:prstGeom prst="rect">
            <a:avLst/>
          </a:prstGeom>
          <a:noFill/>
        </p:spPr>
      </p:pic>
      <p:pic>
        <p:nvPicPr>
          <p:cNvPr id="25604" name="Picture 4" descr="C:\Users\jesse.bond\Desktop\Clip Art\six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410200"/>
            <a:ext cx="2181226" cy="876300"/>
          </a:xfrm>
          <a:prstGeom prst="rect">
            <a:avLst/>
          </a:prstGeom>
          <a:noFill/>
        </p:spPr>
      </p:pic>
      <p:pic>
        <p:nvPicPr>
          <p:cNvPr id="25605" name="Picture 5" descr="C:\Users\jesse.bond\Desktop\Clip Art\enterpri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962400"/>
            <a:ext cx="1981200" cy="581025"/>
          </a:xfrm>
          <a:prstGeom prst="rect">
            <a:avLst/>
          </a:prstGeom>
          <a:noFill/>
        </p:spPr>
      </p:pic>
      <p:pic>
        <p:nvPicPr>
          <p:cNvPr id="25606" name="Picture 6" descr="C:\Users\jesse.bond\Desktop\Clip Art\buchbin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505200"/>
            <a:ext cx="1390651" cy="139065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480059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          US Forces Fuel Ration Card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0"/>
          </p:nvPr>
        </p:nvSpPr>
        <p:spPr>
          <a:xfrm>
            <a:off x="3810000" y="2362200"/>
            <a:ext cx="4859044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600" u="sng" dirty="0" smtClean="0"/>
              <a:t>WARNING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dirty="0" smtClean="0"/>
              <a:t>The ESSO fuel ration card is to be used on the vehicle it is issued for and not transferable to other vehicles. This also includes unused fuel ration.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dirty="0" smtClean="0"/>
              <a:t> If the allocated ration amount is exceeded; YOU will pay the local market price in euro’s. (ESSO/ AAFES)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dirty="0" smtClean="0"/>
              <a:t>Misuse of the fuel ration system will result in your account being blocked by US Forces Customs.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dirty="0" smtClean="0"/>
              <a:t>It is your responsibility to ensure that you have the appropriate amount of money in your account and fuel rations prior to filling your vehicle. 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/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jesse.bond\Desktop\Clip Art\aaf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2438400" cy="1543050"/>
          </a:xfrm>
          <a:prstGeom prst="rect">
            <a:avLst/>
          </a:prstGeom>
          <a:noFill/>
        </p:spPr>
      </p:pic>
      <p:pic>
        <p:nvPicPr>
          <p:cNvPr id="26627" name="Picture 3" descr="C:\Users\jesse.bond\Desktop\Clip Art\es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953000"/>
            <a:ext cx="2819400" cy="130492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/>
              <a:t>                        Privately Owned Firearm (POF)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U.S. Forces members are prohibited from shipping or bringing Privately Owned Firearms into Germany unless they have the following:</a:t>
            </a:r>
          </a:p>
          <a:p>
            <a:pPr eaLnBrk="1" hangingPunct="1"/>
            <a:r>
              <a:rPr lang="en-US" sz="1400" dirty="0" smtClean="0"/>
              <a:t>Hunting License (</a:t>
            </a:r>
            <a:r>
              <a:rPr lang="en-US" sz="1400" i="1" dirty="0" err="1" smtClean="0"/>
              <a:t>Jagdschein</a:t>
            </a:r>
            <a:r>
              <a:rPr lang="en-US" sz="1400" dirty="0" smtClean="0"/>
              <a:t>) or Sports Shooters License (</a:t>
            </a:r>
            <a:r>
              <a:rPr lang="en-US" sz="1400" i="1" dirty="0" err="1" smtClean="0"/>
              <a:t>Beduerfnisnachweis</a:t>
            </a:r>
            <a:r>
              <a:rPr lang="en-US" sz="1400" dirty="0" smtClean="0"/>
              <a:t>)</a:t>
            </a:r>
          </a:p>
          <a:p>
            <a:pPr eaLnBrk="1" hangingPunct="1"/>
            <a:r>
              <a:rPr lang="en-US" sz="1400" dirty="0" smtClean="0"/>
              <a:t>WBK (</a:t>
            </a:r>
            <a:r>
              <a:rPr lang="en-US" sz="1400" i="1" u="sng" dirty="0" err="1" smtClean="0"/>
              <a:t>W</a:t>
            </a:r>
            <a:r>
              <a:rPr lang="en-US" sz="1400" i="1" dirty="0" err="1" smtClean="0"/>
              <a:t>affen</a:t>
            </a:r>
            <a:r>
              <a:rPr lang="en-US" sz="1400" i="1" u="sng" dirty="0" err="1" smtClean="0"/>
              <a:t>b</a:t>
            </a:r>
            <a:r>
              <a:rPr lang="en-US" sz="1400" i="1" dirty="0" err="1" smtClean="0"/>
              <a:t>esitz</a:t>
            </a:r>
            <a:r>
              <a:rPr lang="en-US" sz="1400" i="1" u="sng" dirty="0" err="1" smtClean="0"/>
              <a:t>k</a:t>
            </a:r>
            <a:r>
              <a:rPr lang="en-US" sz="1400" i="1" dirty="0" err="1" smtClean="0"/>
              <a:t>arte</a:t>
            </a:r>
            <a:r>
              <a:rPr lang="en-US" sz="1400" dirty="0" smtClean="0"/>
              <a:t>) (with each weapon entered and stamped by the German Authorities)</a:t>
            </a:r>
          </a:p>
          <a:p>
            <a:pPr eaLnBrk="1" hangingPunct="1"/>
            <a:r>
              <a:rPr lang="en-US" sz="1400" dirty="0" smtClean="0"/>
              <a:t>Importation permit (</a:t>
            </a:r>
            <a:r>
              <a:rPr lang="en-US" sz="1400" i="1" dirty="0" err="1" smtClean="0"/>
              <a:t>Verbringungserlaubnis</a:t>
            </a:r>
            <a:r>
              <a:rPr lang="en-US" sz="1400" dirty="0" smtClean="0"/>
              <a:t>) completely filled out with weapons properly entered on it.</a:t>
            </a:r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r>
              <a:rPr lang="en-US" sz="1400" dirty="0" smtClean="0"/>
              <a:t>       Additional information can be obtained at Vehicle Registration Office DSN</a:t>
            </a:r>
            <a:r>
              <a:rPr lang="en-US" sz="1400" smtClean="0"/>
              <a:t>: 542-2021</a:t>
            </a:r>
            <a:endParaRPr lang="en-US" sz="1400" dirty="0" smtClean="0"/>
          </a:p>
          <a:p>
            <a:pPr eaLnBrk="1" hangingPunct="1"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       </a:t>
            </a:r>
            <a:r>
              <a:rPr lang="en-US" sz="1400" u="sng" dirty="0" smtClean="0">
                <a:solidFill>
                  <a:srgbClr val="C00000"/>
                </a:solidFill>
              </a:rPr>
              <a:t>NOTE:</a:t>
            </a:r>
            <a:r>
              <a:rPr lang="en-US" sz="1400" dirty="0" smtClean="0">
                <a:solidFill>
                  <a:srgbClr val="C00000"/>
                </a:solidFill>
              </a:rPr>
              <a:t> Failure to comply may result in the German authorities confiscating the POF(s) at the port of entry and charging the individual with an illegal importation of weapons or customs-related offense.</a:t>
            </a:r>
          </a:p>
          <a:p>
            <a:pPr eaLnBrk="1" hangingPunct="1"/>
            <a:endParaRPr lang="en-US" sz="14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jesse.bond\Desktop\Clip Art\rif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638800"/>
            <a:ext cx="1657351" cy="533400"/>
          </a:xfrm>
          <a:prstGeom prst="rect">
            <a:avLst/>
          </a:prstGeom>
          <a:noFill/>
        </p:spPr>
      </p:pic>
      <p:pic>
        <p:nvPicPr>
          <p:cNvPr id="28675" name="Picture 3" descr="C:\Users\jesse.bond\Desktop\Clip Art\shotg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562600"/>
            <a:ext cx="1676400" cy="838200"/>
          </a:xfrm>
          <a:prstGeom prst="rect">
            <a:avLst/>
          </a:prstGeom>
          <a:noFill/>
        </p:spPr>
      </p:pic>
      <p:pic>
        <p:nvPicPr>
          <p:cNvPr id="28676" name="Picture 4" descr="C:\Users\jesse.bond\Desktop\Clip Art\44 magn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562600"/>
            <a:ext cx="1676400" cy="819150"/>
          </a:xfrm>
          <a:prstGeom prst="rect">
            <a:avLst/>
          </a:prstGeom>
          <a:noFill/>
        </p:spPr>
      </p:pic>
      <p:pic>
        <p:nvPicPr>
          <p:cNvPr id="28677" name="Picture 5" descr="C:\Users\jesse.bond\Desktop\Clip Art\ramb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5334000"/>
            <a:ext cx="1238251" cy="981075"/>
          </a:xfrm>
          <a:prstGeom prst="rect">
            <a:avLst/>
          </a:prstGeom>
          <a:noFill/>
        </p:spPr>
      </p:pic>
      <p:pic>
        <p:nvPicPr>
          <p:cNvPr id="28678" name="Picture 6" descr="C:\Users\jesse.bond\Desktop\Clip Art\termina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257800"/>
            <a:ext cx="1104900" cy="1143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endParaRPr lang="en-US" sz="3200" dirty="0" smtClean="0"/>
          </a:p>
          <a:p>
            <a:pPr algn="ctr">
              <a:spcBef>
                <a:spcPct val="50000"/>
              </a:spcBef>
              <a:buNone/>
            </a:pPr>
            <a:r>
              <a:rPr lang="en-US" sz="3200" dirty="0" err="1" smtClean="0"/>
              <a:t>Ramstein</a:t>
            </a:r>
            <a:r>
              <a:rPr lang="en-US" sz="3200" dirty="0" smtClean="0"/>
              <a:t> Field Office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000" dirty="0" err="1" smtClean="0"/>
              <a:t>Bldg</a:t>
            </a:r>
            <a:r>
              <a:rPr lang="en-US" sz="2000" dirty="0" smtClean="0"/>
              <a:t> 305 Rm 14 DSN: 480-3720/0100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</a:rPr>
              <a:t>Customer Service Hours of Operation  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Monday – Friday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0800 -1600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Closed Weekends and U.S. Federal Holidays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 </a:t>
            </a:r>
            <a:endParaRPr lang="en-US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>
                <a:solidFill>
                  <a:schemeClr val="tx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jesse.bond\Desktop\Clip Art\Ramstein Air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162175" cy="1778000"/>
          </a:xfrm>
          <a:prstGeom prst="rect">
            <a:avLst/>
          </a:prstGeom>
          <a:noFill/>
        </p:spPr>
      </p:pic>
      <p:pic>
        <p:nvPicPr>
          <p:cNvPr id="29700" name="Picture 4" descr="C:\Users\jesse.bond\Desktop\Clip Art\bldg 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95800"/>
            <a:ext cx="2438400" cy="1676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Purpose</a:t>
            </a:r>
          </a:p>
          <a:p>
            <a:r>
              <a:rPr lang="en-US" sz="1800" dirty="0" smtClean="0"/>
              <a:t>To familiarize incoming Service members, </a:t>
            </a:r>
            <a:r>
              <a:rPr lang="en-US" sz="1800" dirty="0" err="1" smtClean="0"/>
              <a:t>DoD</a:t>
            </a:r>
            <a:r>
              <a:rPr lang="en-US" sz="1800" dirty="0" smtClean="0"/>
              <a:t> personnel and Family Members with German and U.S. Customs Laws and Regulations as they apply to the U.S. Forces in Germany.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/>
              <a:t>2</a:t>
            </a:r>
            <a:r>
              <a:rPr lang="en-US" kern="0" dirty="0" smtClean="0">
                <a:solidFill>
                  <a:schemeClr val="tx1"/>
                </a:solidFill>
              </a:rPr>
              <a:t>2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9749" y="392750"/>
            <a:ext cx="7334251" cy="492443"/>
          </a:xfrm>
        </p:spPr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6184900" cy="211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034" descr="Eurozo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/>
              <a:t>NATO SOFA in Germany</a:t>
            </a:r>
          </a:p>
          <a:p>
            <a:pPr algn="ctr">
              <a:buNone/>
            </a:pPr>
            <a:r>
              <a:rPr lang="en-US" sz="1800" dirty="0" smtClean="0"/>
              <a:t>          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Who is authorized logistic support?</a:t>
            </a: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   U.S. Forces military personnel, members of the civilian component and their dependent family members stationed in Germany.</a:t>
            </a:r>
          </a:p>
          <a:p>
            <a:pPr algn="ctr" eaLnBrk="1" hangingPunct="1">
              <a:buFontTx/>
              <a:buNone/>
            </a:pPr>
            <a:endParaRPr lang="en-US" sz="1800" dirty="0"/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Please ensure that your family member dependent(s) have a SOFA card and meet all immigration requirements(Visas).  This is a requirement by German law and they may face heavy fines and/or deportation.</a:t>
            </a:r>
          </a:p>
          <a:p>
            <a:pPr algn="ctr" eaLnBrk="1" hangingPunct="1"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r>
              <a:rPr lang="en-US" kern="0" dirty="0" smtClean="0"/>
              <a:t>44</a:t>
            </a:r>
            <a:r>
              <a:rPr lang="en-US" kern="0" dirty="0" smtClean="0">
                <a:solidFill>
                  <a:schemeClr val="tx1"/>
                </a:solidFill>
              </a:rPr>
              <a:t>4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MONTHLY RATIONS IN GERMANY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/>
              <a:t>                                  </a:t>
            </a:r>
            <a:r>
              <a:rPr lang="en-US" sz="2000" u="sng" dirty="0" smtClean="0"/>
              <a:t>Tobacco</a:t>
            </a:r>
            <a:r>
              <a:rPr lang="en-US" sz="2000" dirty="0" smtClean="0"/>
              <a:t>: 4 Cartons of cigarettes</a:t>
            </a:r>
          </a:p>
          <a:p>
            <a:pPr>
              <a:buNone/>
            </a:pPr>
            <a:r>
              <a:rPr lang="en-US" sz="2000" dirty="0" smtClean="0"/>
              <a:t>                                  </a:t>
            </a:r>
            <a:r>
              <a:rPr lang="en-US" sz="2000" u="sng" dirty="0" smtClean="0"/>
              <a:t>Coffee</a:t>
            </a:r>
            <a:r>
              <a:rPr lang="en-US" sz="2000" dirty="0" smtClean="0"/>
              <a:t>: 5lb ground or 20oz instant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u="sng" dirty="0" smtClean="0"/>
              <a:t>                </a:t>
            </a:r>
            <a:r>
              <a:rPr lang="en-US" sz="2000" dirty="0" smtClean="0"/>
              <a:t>     </a:t>
            </a:r>
            <a:r>
              <a:rPr lang="en-US" sz="2000" u="sng" dirty="0" smtClean="0"/>
              <a:t>Alcohol</a:t>
            </a:r>
            <a:r>
              <a:rPr lang="en-US" sz="2000" dirty="0" smtClean="0"/>
              <a:t>: 6.5 liters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5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8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jesse.bond\Desktop\Clip Art\joe cam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67200"/>
            <a:ext cx="2076450" cy="2133600"/>
          </a:xfrm>
          <a:prstGeom prst="rect">
            <a:avLst/>
          </a:prstGeom>
          <a:noFill/>
        </p:spPr>
      </p:pic>
      <p:pic>
        <p:nvPicPr>
          <p:cNvPr id="5124" name="Picture 4" descr="C:\Users\jesse.bond\Desktop\Clip Art\ziggy cof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2012950" cy="1981200"/>
          </a:xfrm>
          <a:prstGeom prst="rect">
            <a:avLst/>
          </a:prstGeom>
          <a:noFill/>
        </p:spPr>
      </p:pic>
      <p:pic>
        <p:nvPicPr>
          <p:cNvPr id="5125" name="Picture 5" descr="C:\Users\jesse.bond\Desktop\Clip Art\coffe ma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1676400" cy="1371600"/>
          </a:xfrm>
          <a:prstGeom prst="rect">
            <a:avLst/>
          </a:prstGeom>
          <a:noFill/>
        </p:spPr>
      </p:pic>
      <p:pic>
        <p:nvPicPr>
          <p:cNvPr id="5126" name="Picture 6" descr="C:\Users\jesse.bond\Desktop\Clip Art\marlbo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743200"/>
            <a:ext cx="1457326" cy="1371600"/>
          </a:xfrm>
          <a:prstGeom prst="rect">
            <a:avLst/>
          </a:prstGeom>
          <a:noFill/>
        </p:spPr>
      </p:pic>
      <p:pic>
        <p:nvPicPr>
          <p:cNvPr id="5127" name="Picture 7" descr="C:\Users\jesse.bond\Desktop\Clip Art\captain ja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267200"/>
            <a:ext cx="1752600" cy="2057400"/>
          </a:xfrm>
          <a:prstGeom prst="rect">
            <a:avLst/>
          </a:prstGeom>
          <a:noFill/>
        </p:spPr>
      </p:pic>
      <p:pic>
        <p:nvPicPr>
          <p:cNvPr id="5128" name="Picture 8" descr="C:\Users\jesse.bond\Desktop\Clip Art\r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19600"/>
            <a:ext cx="1905000" cy="159067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Gift giving of tax and duty free items</a:t>
            </a:r>
          </a:p>
          <a:p>
            <a:pPr>
              <a:buNone/>
            </a:pPr>
            <a:r>
              <a:rPr lang="en-US" dirty="0" smtClean="0"/>
              <a:t>                    may only occur on special occasions                     </a:t>
            </a:r>
          </a:p>
          <a:p>
            <a:pPr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           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u="sng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                       </a:t>
            </a:r>
            <a:r>
              <a:rPr lang="en-US" sz="1800" u="sng" dirty="0" smtClean="0"/>
              <a:t>Coffee</a:t>
            </a:r>
            <a:r>
              <a:rPr lang="en-US" sz="1800" dirty="0" smtClean="0"/>
              <a:t>:     500 grams (17.6 oz)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                       </a:t>
            </a:r>
            <a:r>
              <a:rPr lang="en-US" sz="1800" u="sng" dirty="0" smtClean="0"/>
              <a:t>Alcohol</a:t>
            </a:r>
            <a:r>
              <a:rPr lang="en-US" sz="1800" dirty="0" smtClean="0"/>
              <a:t>:   1.2 Liter Bottle (1 U.S. Quart)</a:t>
            </a:r>
          </a:p>
          <a:p>
            <a:pPr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                       </a:t>
            </a:r>
            <a:r>
              <a:rPr lang="en-US" sz="1800" u="sng" dirty="0" smtClean="0"/>
              <a:t>Tobacco</a:t>
            </a:r>
            <a:r>
              <a:rPr lang="en-US" sz="1800" dirty="0" smtClean="0"/>
              <a:t>:  25 Cigarettes </a:t>
            </a:r>
            <a:r>
              <a:rPr lang="en-US" sz="1800" i="1" u="sng" dirty="0" smtClean="0"/>
              <a:t>or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                   10 Cigars </a:t>
            </a:r>
            <a:r>
              <a:rPr lang="en-US" sz="1800" i="1" u="sng" dirty="0" smtClean="0"/>
              <a:t>or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                   60 grams of Pipe Tobacco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                       </a:t>
            </a:r>
          </a:p>
          <a:p>
            <a:pPr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           </a:t>
            </a:r>
            <a:r>
              <a:rPr lang="en-US" sz="1800" u="sng" dirty="0" smtClean="0">
                <a:solidFill>
                  <a:srgbClr val="CC0000"/>
                </a:solidFill>
              </a:rPr>
              <a:t>NOTE</a:t>
            </a:r>
            <a:r>
              <a:rPr lang="en-US" sz="1800" dirty="0" smtClean="0">
                <a:solidFill>
                  <a:srgbClr val="CC0000"/>
                </a:solidFill>
              </a:rPr>
              <a:t>:   You cannot purchase items intended for gifts at Commissary 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                         </a:t>
            </a:r>
            <a:r>
              <a:rPr lang="en-US" sz="1800" dirty="0">
                <a:solidFill>
                  <a:srgbClr val="CC0000"/>
                </a:solidFill>
              </a:rPr>
              <a:t>M</a:t>
            </a:r>
            <a:r>
              <a:rPr lang="en-US" sz="1800" dirty="0" smtClean="0">
                <a:solidFill>
                  <a:srgbClr val="CC0000"/>
                </a:solidFill>
              </a:rPr>
              <a:t>ilitary Clothing Sales Facilities.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r>
              <a:rPr lang="en-US" kern="0" dirty="0" smtClean="0">
                <a:solidFill>
                  <a:schemeClr val="tx1"/>
                </a:solidFill>
              </a:rPr>
              <a:t>6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6" name="Picture 1034" descr="Eurozo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/>
          </p:cNvGraphicFramePr>
          <p:nvPr/>
        </p:nvGraphicFramePr>
        <p:xfrm>
          <a:off x="6760028" y="3341915"/>
          <a:ext cx="196532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lip" r:id="rId5" imgW="2955925" imgH="3475038" progId="">
                  <p:embed/>
                </p:oleObj>
              </mc:Choice>
              <mc:Fallback>
                <p:oleObj name="Clip" r:id="rId5" imgW="2955925" imgH="3475038" progId="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028" y="3341915"/>
                        <a:ext cx="196532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dirty="0" smtClean="0"/>
              <a:t>YOUR RATIONS CARD</a:t>
            </a:r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800" y="6557461"/>
            <a:ext cx="457200" cy="238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r>
              <a:rPr lang="en-US" kern="0" dirty="0" smtClean="0">
                <a:solidFill>
                  <a:schemeClr val="tx1"/>
                </a:solidFill>
              </a:rPr>
              <a:t>7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6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29225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743200"/>
            <a:ext cx="2770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3227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228600" y="3657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</a:rPr>
              <a:t>For your own personal use only.</a:t>
            </a: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657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</a:rPr>
              <a:t>Items are not for resale.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</a:rPr>
              <a:t>Rationed Items are not Transferable.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562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</a:rPr>
              <a:t>Violations subject to disciplinary action.</a:t>
            </a:r>
          </a:p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PX/BX and Commissary Privileges</a:t>
            </a:r>
          </a:p>
          <a:p>
            <a:pPr algn="ctr"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30000"/>
              <a:buNone/>
            </a:pPr>
            <a:r>
              <a:rPr lang="en-US" sz="1800" dirty="0" smtClean="0"/>
              <a:t>      All items purchased in U.S. retail facilities are tax and duty free and solely for the personal use or consumption of authorized personnel.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30000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30000"/>
              <a:buNone/>
            </a:pPr>
            <a:r>
              <a:rPr lang="en-US" sz="1800" dirty="0" smtClean="0"/>
              <a:t>      Use of  facilities by non-ID card holders is prohibited and violations will be reported to law enforcement agencies.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30000"/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30000"/>
              <a:buNone/>
            </a:pPr>
            <a:r>
              <a:rPr lang="en-US" sz="1800" dirty="0" smtClean="0"/>
              <a:t>      Misuse and/or supporting misuse of these facilities will result in disciplinary actions.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8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5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59364"/>
          </a:xfrm>
        </p:spPr>
        <p:txBody>
          <a:bodyPr/>
          <a:lstStyle/>
          <a:p>
            <a:pPr algn="ctr">
              <a:buNone/>
            </a:pPr>
            <a:r>
              <a:rPr lang="en-US" sz="2200" dirty="0" smtClean="0"/>
              <a:t>APO-PROHIBITED/RESTRICTED ITEMS</a:t>
            </a:r>
          </a:p>
          <a:p>
            <a:pPr>
              <a:buClr>
                <a:schemeClr val="bg2"/>
              </a:buClr>
              <a:buFont typeface="Monotype Sorts" pitchFamily="2" charset="2"/>
              <a:buChar char="ã"/>
            </a:pPr>
            <a:r>
              <a:rPr lang="en-US" sz="1800" dirty="0" smtClean="0"/>
              <a:t>           Alcoholic Beverages</a:t>
            </a:r>
          </a:p>
          <a:p>
            <a:pPr>
              <a:buClr>
                <a:schemeClr val="bg2"/>
              </a:buClr>
              <a:buFont typeface="Monotype Sorts" pitchFamily="2" charset="2"/>
              <a:buChar char="ã"/>
            </a:pPr>
            <a:r>
              <a:rPr lang="en-US" sz="1800" dirty="0" smtClean="0"/>
              <a:t>           Coffee and Coffee Products</a:t>
            </a:r>
          </a:p>
          <a:p>
            <a:pPr>
              <a:buClr>
                <a:schemeClr val="bg2"/>
              </a:buClr>
              <a:buFont typeface="Monotype Sorts" pitchFamily="2" charset="2"/>
              <a:buNone/>
            </a:pPr>
            <a:r>
              <a:rPr lang="en-US" sz="1800" dirty="0" smtClean="0"/>
              <a:t>                Cigarettes and other Tobacco Products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Drugs, Drug Paraphernalia and Prescription Medication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Supplements(Containing prohibited ingredients) 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Firearms and Explosives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Meat, Poultry, and Milk by-product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Pornography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 smtClean="0"/>
              <a:t>                Pirated trademark items</a:t>
            </a:r>
          </a:p>
          <a:p>
            <a:pPr>
              <a:buClr>
                <a:schemeClr val="bg2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4B809F-1944-4D25-9715-D22843140AA2}" type="slidenum">
              <a:rPr lang="en-US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r>
              <a:rPr lang="en-US" kern="0" dirty="0" smtClean="0">
                <a:solidFill>
                  <a:schemeClr val="tx1"/>
                </a:solidFill>
              </a:rPr>
              <a:t>9</a:t>
            </a:r>
            <a:endParaRPr lang="en-US" kern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6" name="Picture 1034" descr="Euroz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G0009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1" y="3048000"/>
            <a:ext cx="1371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customs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257800"/>
            <a:ext cx="1371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custom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34000"/>
            <a:ext cx="1371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jesse.bond\Desktop\pistol_m9_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267200"/>
            <a:ext cx="2057400" cy="2190750"/>
          </a:xfrm>
          <a:prstGeom prst="rect">
            <a:avLst/>
          </a:prstGeom>
          <a:noFill/>
        </p:spPr>
      </p:pic>
      <p:pic>
        <p:nvPicPr>
          <p:cNvPr id="18" name="Picture 1" descr="C:\Users\jesse.bond\Desktop\dynamit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953000"/>
            <a:ext cx="1600200" cy="1470819"/>
          </a:xfrm>
          <a:prstGeom prst="rect">
            <a:avLst/>
          </a:prstGeom>
          <a:noFill/>
        </p:spPr>
      </p:pic>
      <p:pic>
        <p:nvPicPr>
          <p:cNvPr id="2055" name="Picture 7" descr="C:\Users\jesse.bond\Desktop\coffeecan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5029200"/>
            <a:ext cx="1752600" cy="1428750"/>
          </a:xfrm>
          <a:prstGeom prst="rect">
            <a:avLst/>
          </a:prstGeom>
          <a:noFill/>
        </p:spPr>
      </p:pic>
      <p:pic>
        <p:nvPicPr>
          <p:cNvPr id="2056" name="Picture 8" descr="C:\Users\jesse.bond\Desktop\NJCKCA8ZHP8BCA8GK02TCAAK8X7LCA3AN94BCAWZR6BPCAYGTUZ8CAE3EUZ0CA5DA3HLCAW3DW8WCAVWX5FHCAU9CLYTCAC17WX4CAWTEZN9CA1LJQOSCAOBHFIDCA15YL5JCALHAX73CAW2EXZ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4572000" y="5181600"/>
            <a:ext cx="1371600" cy="1066800"/>
          </a:xfrm>
          <a:prstGeom prst="rect">
            <a:avLst/>
          </a:prstGeom>
          <a:noFill/>
        </p:spPr>
      </p:pic>
      <p:pic>
        <p:nvPicPr>
          <p:cNvPr id="2057" name="Picture 9" descr="C:\Users\jesse.bond\Desktop\72O0CA27GVVXCA5SP1R8CAN83U3QCA92KTV5CA1IJBXICAMHI2XKCAYV3EY0CAJUB422CAKS8F1NCAS2FOH8CAPJQKFVCABXSPM3CAUCOEEQCABMB3C7CAH3I8Z4CA39DKNYCA4B1Z16CAWK0OEU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191000"/>
            <a:ext cx="1447800" cy="1114425"/>
          </a:xfrm>
          <a:prstGeom prst="rect">
            <a:avLst/>
          </a:prstGeom>
          <a:noFill/>
        </p:spPr>
      </p:pic>
      <p:pic>
        <p:nvPicPr>
          <p:cNvPr id="2059" name="Picture 11" descr="C:\Users\jesse.bond\Desktop\6ZJECAGOQ9NQCAOGWXF2CA5JSWLKCAPRQPYUCA8W9Y85CAS9Y7HCCA9KDICNCAAQTHLWCAZ73GUDCAIC5GCJCAKBMH2HCA1B058FCAS8Z0J7CAD9TTLZCAOBTE3ICANZCW4SCAULG4OCCAMTYBA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1" y="4191000"/>
            <a:ext cx="1371600" cy="107632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APO-PROHIBITED ACTIVITIES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      Using MPOs for commercial or business purposes or to send items   intended for resale for a business or enterprise is</a:t>
            </a:r>
          </a:p>
          <a:p>
            <a:pPr algn="ctr">
              <a:buNone/>
            </a:pPr>
            <a:r>
              <a:rPr lang="en-US" sz="1800" dirty="0" smtClean="0"/>
              <a:t>      prohibited.                         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10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Customs Agency - Europe</a:t>
            </a:r>
          </a:p>
        </p:txBody>
      </p:sp>
      <p:pic>
        <p:nvPicPr>
          <p:cNvPr id="6" name="Picture 1034" descr="Euroz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914400"/>
            <a:ext cx="1790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ean.c.lane\Desktop\Picture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724400"/>
            <a:ext cx="2249424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648200"/>
            <a:ext cx="2743200" cy="18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 descr="P10107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4648200"/>
            <a:ext cx="2286000" cy="193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4" descr="P10107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29400" y="4648200"/>
            <a:ext cx="2667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jesse.bond\Desktop\26ELCABBR2U5CAQ05E7MCAE1V321CAAK33URCA7QJHS1CAJCO7IRCAORSUEJCAVESJIUCA1DPVT5CALCRZY3CA7R8QFFCAPN2NPKCAE2OLQ3CADIJWU6CANVNB1WCALEJLQXCAXRRC6HCA4003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1" y="3429000"/>
            <a:ext cx="1676400" cy="1190625"/>
          </a:xfrm>
          <a:prstGeom prst="rect">
            <a:avLst/>
          </a:prstGeom>
          <a:noFill/>
        </p:spPr>
      </p:pic>
      <p:pic>
        <p:nvPicPr>
          <p:cNvPr id="31749" name="Picture 5" descr="C:\Users\jesse.bond\Desktop\CPJZCAXYS0GGCAPPXRPQCAF2XQUKCAUH2W1QCACIWC6VCADUXQPOCAUVVJRGCA5K29HNCA3KGJVSCAOLIKDMCASBOC0MCAOTL97PCAG7WGK1CAC1LEB4CAVRSC7ACATJDVW7CASR5V6GCAFRBDK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3581400"/>
            <a:ext cx="1752600" cy="1200150"/>
          </a:xfrm>
          <a:prstGeom prst="rect">
            <a:avLst/>
          </a:prstGeom>
          <a:noFill/>
        </p:spPr>
      </p:pic>
      <p:pic>
        <p:nvPicPr>
          <p:cNvPr id="31750" name="Picture 6" descr="C:\Users\jesse.bond\Desktop\DSDSCAFZI27WCAI82104CA0RFIHZCAOSX100CAITNEGNCAW9EJAKCA41QZ05CAZQHALSCA0KOVGUCAKU7NQKCA0RL51DCAAX0BIKCA4BCVEYCAYG8F8UCADKY7K1CA53RJYICAQLGHPVCACGBD9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581400"/>
            <a:ext cx="1905000" cy="1200150"/>
          </a:xfrm>
          <a:prstGeom prst="rect">
            <a:avLst/>
          </a:prstGeom>
          <a:noFill/>
        </p:spPr>
      </p:pic>
      <p:pic>
        <p:nvPicPr>
          <p:cNvPr id="31752" name="Picture 8" descr="C:\Users\jesse.bond\Desktop\O1SSCAR56MC4CAOZIIUMCA1E7HLPCA6PIGHCCAHSINWJCAPG8KR8CAQDT4TWCA3B2A7NCAZWCBTNCA5NZQA8CAUIET3CCAA5YVHMCAUJ5PIWCAAWFYL9CAOM46LCCA2339CXCADYSJ77CAEUL0A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581400"/>
            <a:ext cx="1914525" cy="1171575"/>
          </a:xfrm>
          <a:prstGeom prst="rect">
            <a:avLst/>
          </a:prstGeom>
          <a:noFill/>
        </p:spPr>
      </p:pic>
      <p:pic>
        <p:nvPicPr>
          <p:cNvPr id="31753" name="Picture 9" descr="C:\Users\jesse.bond\Desktop\LUY7CA6CU3YXCA10B274CA09JB9PCAM5Q978CAACRFHHCAGF36TDCAU33RK6CAU5YT58CAB66SB3CA0D54T3CAJI7XGSCA7JDSSZCAXRPJ0XCA8S4G8RCAMBHPMLCAO7SNZ0CACTNOAMCAL6W27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581400"/>
            <a:ext cx="1828800" cy="1219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90600"/>
            <a:ext cx="134343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Customs Unclassified Mast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EA2EBD04DBBB4FB88F764D195C892E" ma:contentTypeVersion="0" ma:contentTypeDescription="Create a new document." ma:contentTypeScope="" ma:versionID="0c3953da92e1b18d43002514a69c7ea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6270507-A1DB-4070-89AF-BC587E4C84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78C5E5-D602-4575-84D4-FCAAEA7EC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09787-12B4-4088-9B91-AF153D9C1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998</Words>
  <Application>Microsoft Office PowerPoint</Application>
  <PresentationFormat>On-screen Show (4:3)</PresentationFormat>
  <Paragraphs>202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Garamond</vt:lpstr>
      <vt:lpstr>Monotype Sorts</vt:lpstr>
      <vt:lpstr>Times New Roman</vt:lpstr>
      <vt:lpstr>Wingdings</vt:lpstr>
      <vt:lpstr> Customs Unclassified Master</vt:lpstr>
      <vt:lpstr>Clip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  <vt:lpstr>USA Customs Agency - Europe</vt:lpstr>
    </vt:vector>
  </TitlesOfParts>
  <Company>Hilferty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USMA BRANDING</dc:title>
  <dc:creator>Bryan Hilferty</dc:creator>
  <cp:keywords>Branding</cp:keywords>
  <cp:lastModifiedBy>Cook, James A Mr CIV USA USAREUR</cp:lastModifiedBy>
  <cp:revision>805</cp:revision>
  <dcterms:created xsi:type="dcterms:W3CDTF">2007-08-10T01:37:11Z</dcterms:created>
  <dcterms:modified xsi:type="dcterms:W3CDTF">2020-07-17T09:25:24Z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0x01010063EA2EBD04DBBB4FB88F764D195C892E</vt:lpwstr>
  </property>
</Properties>
</file>